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87" r:id="rId2"/>
    <p:sldId id="1013" r:id="rId3"/>
    <p:sldId id="276" r:id="rId4"/>
    <p:sldId id="1011" r:id="rId5"/>
    <p:sldId id="1014" r:id="rId6"/>
    <p:sldId id="936" r:id="rId7"/>
    <p:sldId id="1009" r:id="rId8"/>
    <p:sldId id="983" r:id="rId9"/>
    <p:sldId id="956" r:id="rId10"/>
    <p:sldId id="954" r:id="rId11"/>
    <p:sldId id="937" r:id="rId12"/>
    <p:sldId id="730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1pPr>
    <a:lvl2pPr marL="0" marR="0" indent="2286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2pPr>
    <a:lvl3pPr marL="0" marR="0" indent="4572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3pPr>
    <a:lvl4pPr marL="0" marR="0" indent="6858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4pPr>
    <a:lvl5pPr marL="0" marR="0" indent="9144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5pPr>
    <a:lvl6pPr marL="0" marR="0" indent="11430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6pPr>
    <a:lvl7pPr marL="0" marR="0" indent="13716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7pPr>
    <a:lvl8pPr marL="0" marR="0" indent="16002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8pPr>
    <a:lvl9pPr marL="0" marR="0" indent="18288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kadiusz Kowalik" initials="AK" lastIdx="8" clrIdx="0">
    <p:extLst>
      <p:ext uri="{19B8F6BF-5375-455C-9EA6-DF929625EA0E}">
        <p15:presenceInfo xmlns:p15="http://schemas.microsoft.com/office/powerpoint/2012/main" userId="29a3e8974b63a5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254"/>
    <a:srgbClr val="FFFFFF"/>
    <a:srgbClr val="67B587"/>
    <a:srgbClr val="73C365"/>
    <a:srgbClr val="DCDCDC"/>
    <a:srgbClr val="61BC45"/>
    <a:srgbClr val="FCB925"/>
    <a:srgbClr val="F6831F"/>
    <a:srgbClr val="DF3B3E"/>
    <a:srgbClr val="963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9AD0A083-F0EC-4187-B2CE-DEA429414DF1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4A9BC294-FFE2-49D5-8D69-9E1BD2C41BD5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D6D6D6"/>
          </a:solidFill>
        </a:fill>
      </a:tcStyle>
    </a:band2H>
    <a:firstCol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254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CAC0A5"/>
        </a:fontRef>
        <a:srgbClr val="CAC0A5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Row>
  </a:tblStyle>
  <a:tblStyle styleId="{BBFC77FB-9ED0-4EC9-95AA-A1379042E648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397E31EC-F063-4EA6-AF87-4DEA6E2BE09E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0054A6"/>
        </a:fontRef>
        <a:srgbClr val="0054A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0054A6"/>
          </a:solidFill>
        </a:fill>
      </a:tcStyle>
    </a:firstRow>
  </a:tblStyle>
  <a:tblStyle styleId="{6CBB8FF1-D9AA-43F3-AF6F-95CC898621D3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CAC0A5"/>
        </a:fontRef>
        <a:srgbClr val="CAC0A5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F5CA20D9-215D-4675-97EC-3F2627661345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394256"/>
        </a:fontRef>
        <a:srgbClr val="394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7FC22C6B-781A-4A6B-9692-A5C117B293C1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19B49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0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90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E65E078-BAF3-2646-A348-44305CE50E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D48287-5EC5-674F-99E2-D45FBFE8FD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5C1AA-43C3-0F49-A324-CC553C104970}" type="datetimeFigureOut">
              <a:rPr lang="pl-PL" smtClean="0"/>
              <a:t>22.06.2020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874C396-119A-1D44-9C53-F0E9E19E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3DC36BF-637F-1241-ADA8-C72190143C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A6BEE-554E-E746-AA79-244926A24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35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1079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040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127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90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81064" y="13073062"/>
            <a:ext cx="612347" cy="482823"/>
          </a:xfrm>
          <a:prstGeom prst="rect">
            <a:avLst/>
          </a:prstGeom>
        </p:spPr>
        <p:txBody>
          <a:bodyPr wrap="none"/>
          <a:lstStyle>
            <a:lvl1pPr>
              <a:defRPr sz="2200" spc="0">
                <a:solidFill>
                  <a:schemeClr val="tx1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lvl1pPr>
          </a:lstStyle>
          <a:p>
            <a:fld id="{86CB4B4D-7CA3-9044-876B-883B54F86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r P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798564" y="14474838"/>
            <a:ext cx="786872" cy="3968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ft Continu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body" idx="13" hasCustomPrompt="1"/>
          </p:nvPr>
        </p:nvSpPr>
        <p:spPr>
          <a:xfrm>
            <a:off x="-16256000" y="-1"/>
            <a:ext cx="24384000" cy="13716001"/>
          </a:xfrm>
          <a:prstGeom prst="rect">
            <a:avLst/>
          </a:prstGeom>
          <a:gradFill>
            <a:gsLst>
              <a:gs pos="0">
                <a:srgbClr val="298099"/>
              </a:gs>
              <a:gs pos="51277">
                <a:srgbClr val="26717A"/>
              </a:gs>
              <a:gs pos="100000">
                <a:srgbClr val="23615B"/>
              </a:gs>
            </a:gsLst>
            <a:path path="circle">
              <a:fillToRect l="37721" t="-19636" r="62278" b="119636"/>
            </a:path>
          </a:gradFill>
          <a:effectLst>
            <a:outerShdw blurRad="1270000" dir="5400000" rotWithShape="0">
              <a:srgbClr val="000000">
                <a:alpha val="25000"/>
              </a:srgbClr>
            </a:outerShdw>
          </a:effectLst>
        </p:spPr>
        <p:txBody>
          <a:bodyPr anchor="ctr">
            <a:noAutofit/>
          </a:bodyPr>
          <a:lstStyle/>
          <a:p>
            <a:pPr algn="l">
              <a:defRPr sz="2400" b="1" cap="all" spc="24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68" name="Shape 568"/>
          <p:cNvSpPr>
            <a:spLocks noGrp="1"/>
          </p:cNvSpPr>
          <p:nvPr>
            <p:ph type="pic" idx="14"/>
          </p:nvPr>
        </p:nvSpPr>
        <p:spPr>
          <a:xfrm>
            <a:off x="-16256000" y="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9" name="Shape 569"/>
          <p:cNvSpPr>
            <a:spLocks noGrp="1"/>
          </p:cNvSpPr>
          <p:nvPr>
            <p:ph type="title"/>
          </p:nvPr>
        </p:nvSpPr>
        <p:spPr>
          <a:xfrm>
            <a:off x="952500" y="3276600"/>
            <a:ext cx="6350000" cy="6350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70" name="Shape 570"/>
          <p:cNvSpPr>
            <a:spLocks noGrp="1"/>
          </p:cNvSpPr>
          <p:nvPr>
            <p:ph type="body" sz="quarter" idx="1"/>
          </p:nvPr>
        </p:nvSpPr>
        <p:spPr>
          <a:xfrm>
            <a:off x="952500" y="10985500"/>
            <a:ext cx="6350000" cy="1778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1" name="Shape 5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72" name="Shape 572"/>
          <p:cNvSpPr>
            <a:spLocks noGrp="1"/>
          </p:cNvSpPr>
          <p:nvPr>
            <p:ph type="body" sz="quarter" idx="15" hasCustomPrompt="1"/>
          </p:nvPr>
        </p:nvSpPr>
        <p:spPr>
          <a:xfrm>
            <a:off x="6179761" y="10242550"/>
            <a:ext cx="1016001" cy="127000"/>
          </a:xfrm>
          <a:prstGeom prst="rect">
            <a:avLst/>
          </a:prstGeom>
          <a:solidFill>
            <a:srgbClr val="3FC790"/>
          </a:solidFill>
        </p:spPr>
        <p:txBody>
          <a:bodyPr anchor="ctr">
            <a:noAutofit/>
          </a:bodyPr>
          <a:lstStyle/>
          <a:p>
            <a:pPr algn="l">
              <a:defRPr sz="2400" b="1" cap="all" spc="24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80998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"/>
          <p:cNvGrpSpPr/>
          <p:nvPr userDrawn="1"/>
        </p:nvGrpSpPr>
        <p:grpSpPr>
          <a:xfrm>
            <a:off x="0" y="14134412"/>
            <a:ext cx="24384000" cy="85792"/>
            <a:chOff x="0" y="0"/>
            <a:chExt cx="24384000" cy="85791"/>
          </a:xfrm>
        </p:grpSpPr>
        <p:sp>
          <p:nvSpPr>
            <p:cNvPr id="3" name="Rechteck"/>
            <p:cNvSpPr/>
            <p:nvPr/>
          </p:nvSpPr>
          <p:spPr>
            <a:xfrm>
              <a:off x="0" y="0"/>
              <a:ext cx="4069795" cy="8579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4" name="Rechteck"/>
            <p:cNvSpPr/>
            <p:nvPr/>
          </p:nvSpPr>
          <p:spPr>
            <a:xfrm>
              <a:off x="4062840" y="0"/>
              <a:ext cx="4069796" cy="8579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5" name="Rechteck"/>
            <p:cNvSpPr/>
            <p:nvPr/>
          </p:nvSpPr>
          <p:spPr>
            <a:xfrm>
              <a:off x="8125683" y="0"/>
              <a:ext cx="4069796" cy="85792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6" name="Rechteck"/>
            <p:cNvSpPr/>
            <p:nvPr/>
          </p:nvSpPr>
          <p:spPr>
            <a:xfrm>
              <a:off x="12188523" y="0"/>
              <a:ext cx="4069796" cy="85792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7" name="Rechteck"/>
            <p:cNvSpPr/>
            <p:nvPr/>
          </p:nvSpPr>
          <p:spPr>
            <a:xfrm>
              <a:off x="16251366" y="0"/>
              <a:ext cx="4069796" cy="85792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8" name="Rechteck"/>
            <p:cNvSpPr/>
            <p:nvPr/>
          </p:nvSpPr>
          <p:spPr>
            <a:xfrm>
              <a:off x="20314205" y="0"/>
              <a:ext cx="4069795" cy="85792"/>
            </a:xfrm>
            <a:prstGeom prst="rect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</p:grpSp>
      <p:sp>
        <p:nvSpPr>
          <p:cNvPr id="12" name="Titel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Titeltext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9pPr>
    </p:titleStyle>
    <p:bodyStyle>
      <a:lvl1pPr marL="291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736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2pPr>
      <a:lvl3pPr marL="1180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3pPr>
      <a:lvl4pPr marL="1625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4pPr>
      <a:lvl5pPr marL="2069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5pPr>
      <a:lvl6pPr marL="2514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6pPr>
      <a:lvl7pPr marL="2958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7pPr>
      <a:lvl8pPr marL="3403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8pPr>
      <a:lvl9pPr marL="3847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Rechteck"/>
          <p:cNvSpPr/>
          <p:nvPr/>
        </p:nvSpPr>
        <p:spPr>
          <a:xfrm>
            <a:off x="-10328" y="-447102"/>
            <a:ext cx="24384001" cy="13714280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lnSpc>
                <a:spcPct val="130000"/>
              </a:lnSpc>
              <a:defRPr sz="2100" b="0" spc="-21"/>
            </a:pPr>
            <a:endParaRPr/>
          </a:p>
        </p:txBody>
      </p:sp>
      <p:sp>
        <p:nvSpPr>
          <p:cNvPr id="1813" name="WHO WE ARE?"/>
          <p:cNvSpPr txBox="1"/>
          <p:nvPr/>
        </p:nvSpPr>
        <p:spPr>
          <a:xfrm>
            <a:off x="4959104" y="7487177"/>
            <a:ext cx="14465793" cy="5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pc="550">
                <a:solidFill>
                  <a:srgbClr val="FFFFFF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pl-PL" sz="2800" b="0" spc="0" dirty="0"/>
              <a:t>Czym się zajmujecie, w jednym zdaniu</a:t>
            </a:r>
          </a:p>
        </p:txBody>
      </p:sp>
      <p:sp>
        <p:nvSpPr>
          <p:cNvPr id="1815" name="Rechteck"/>
          <p:cNvSpPr/>
          <p:nvPr/>
        </p:nvSpPr>
        <p:spPr>
          <a:xfrm>
            <a:off x="0" y="12299850"/>
            <a:ext cx="4074896" cy="1409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6" name="Rechteck"/>
          <p:cNvSpPr/>
          <p:nvPr/>
        </p:nvSpPr>
        <p:spPr>
          <a:xfrm>
            <a:off x="4070318" y="12299850"/>
            <a:ext cx="4074896" cy="14097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7" name="Rechteck"/>
          <p:cNvSpPr/>
          <p:nvPr/>
        </p:nvSpPr>
        <p:spPr>
          <a:xfrm>
            <a:off x="8111353" y="12299850"/>
            <a:ext cx="4074896" cy="14097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8" name="Rechteck"/>
          <p:cNvSpPr/>
          <p:nvPr/>
        </p:nvSpPr>
        <p:spPr>
          <a:xfrm>
            <a:off x="12181673" y="12299850"/>
            <a:ext cx="4074896" cy="140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9" name="Rechteck"/>
          <p:cNvSpPr/>
          <p:nvPr/>
        </p:nvSpPr>
        <p:spPr>
          <a:xfrm>
            <a:off x="16251992" y="12299850"/>
            <a:ext cx="4074896" cy="140970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20" name="Rechteck"/>
          <p:cNvSpPr/>
          <p:nvPr/>
        </p:nvSpPr>
        <p:spPr>
          <a:xfrm>
            <a:off x="20309102" y="12299850"/>
            <a:ext cx="4074896" cy="1409701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1" name="WHO WE ARE?">
            <a:extLst>
              <a:ext uri="{FF2B5EF4-FFF2-40B4-BE49-F238E27FC236}">
                <a16:creationId xmlns:a16="http://schemas.microsoft.com/office/drawing/2014/main" id="{0BBBB120-AB4E-5F40-8BEC-6B534D56C517}"/>
              </a:ext>
            </a:extLst>
          </p:cNvPr>
          <p:cNvSpPr txBox="1"/>
          <p:nvPr/>
        </p:nvSpPr>
        <p:spPr>
          <a:xfrm>
            <a:off x="4959104" y="5418613"/>
            <a:ext cx="14465793" cy="991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pc="550">
                <a:solidFill>
                  <a:srgbClr val="FFFFFF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pl-PL" sz="4800" spc="0" dirty="0"/>
              <a:t>NAZWA FIRMY</a:t>
            </a:r>
            <a:endParaRPr lang="pl-PL" sz="4800" b="0" spc="0" dirty="0"/>
          </a:p>
        </p:txBody>
      </p:sp>
    </p:spTree>
    <p:extLst>
      <p:ext uri="{BB962C8B-B14F-4D97-AF65-F5344CB8AC3E}">
        <p14:creationId xmlns:p14="http://schemas.microsoft.com/office/powerpoint/2010/main" val="34678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pPr/>
              <a:t>10</a:t>
            </a:fld>
            <a:endParaRPr/>
          </a:p>
        </p:txBody>
      </p:sp>
      <p:sp>
        <p:nvSpPr>
          <p:cNvPr id="52" name="Rechteck">
            <a:extLst>
              <a:ext uri="{FF2B5EF4-FFF2-40B4-BE49-F238E27FC236}">
                <a16:creationId xmlns:a16="http://schemas.microsoft.com/office/drawing/2014/main" id="{06D2ED6C-8030-5540-88C7-285156683225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3" name="Rechteck">
            <a:extLst>
              <a:ext uri="{FF2B5EF4-FFF2-40B4-BE49-F238E27FC236}">
                <a16:creationId xmlns:a16="http://schemas.microsoft.com/office/drawing/2014/main" id="{A1A81471-14A4-3944-8B51-E7A466436CC4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4" name="Rechteck">
            <a:extLst>
              <a:ext uri="{FF2B5EF4-FFF2-40B4-BE49-F238E27FC236}">
                <a16:creationId xmlns:a16="http://schemas.microsoft.com/office/drawing/2014/main" id="{B31A4F2A-D296-914D-A4F8-F21F270CE175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5" name="Rechteck">
            <a:extLst>
              <a:ext uri="{FF2B5EF4-FFF2-40B4-BE49-F238E27FC236}">
                <a16:creationId xmlns:a16="http://schemas.microsoft.com/office/drawing/2014/main" id="{33066094-9503-D942-B507-949B72E443B6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6" name="Rechteck">
            <a:extLst>
              <a:ext uri="{FF2B5EF4-FFF2-40B4-BE49-F238E27FC236}">
                <a16:creationId xmlns:a16="http://schemas.microsoft.com/office/drawing/2014/main" id="{D00A2601-72AD-2B48-BD70-F74BEEF5319D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7" name="Rechteck">
            <a:extLst>
              <a:ext uri="{FF2B5EF4-FFF2-40B4-BE49-F238E27FC236}">
                <a16:creationId xmlns:a16="http://schemas.microsoft.com/office/drawing/2014/main" id="{9987E526-CD0A-5147-BCB1-A8248F2584A5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60" name="Obraz 59">
            <a:extLst>
              <a:ext uri="{FF2B5EF4-FFF2-40B4-BE49-F238E27FC236}">
                <a16:creationId xmlns:a16="http://schemas.microsoft.com/office/drawing/2014/main" id="{CAD7A6ED-FDCD-A644-BB93-018E9CBF2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AB2DEA41-0C8F-BE4A-8533-5AAF332CAA08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Trakcja</a:t>
            </a:r>
          </a:p>
        </p:txBody>
      </p:sp>
      <p:sp>
        <p:nvSpPr>
          <p:cNvPr id="13" name="Our Commitment">
            <a:extLst>
              <a:ext uri="{FF2B5EF4-FFF2-40B4-BE49-F238E27FC236}">
                <a16:creationId xmlns:a16="http://schemas.microsoft.com/office/drawing/2014/main" id="{05E594A5-2A6A-4E4A-8C30-60E853DC14D0}"/>
              </a:ext>
            </a:extLst>
          </p:cNvPr>
          <p:cNvSpPr txBox="1"/>
          <p:nvPr/>
        </p:nvSpPr>
        <p:spPr>
          <a:xfrm>
            <a:off x="1261219" y="1174286"/>
            <a:ext cx="20665719" cy="615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POCHWAL SIĘ, JAK WAM IDZIE DO TEJ PORY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CZY MACIE PIERWSZYCH KLIENTÓW?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CZY PRZEPROWADZILIŚCIE UDANE TESTY (PROOF OF CONCEPT)?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JAKIE SĄ WASZE MIESIĘCZNE I ROCZNE PRZYCHODY (w tym MMR i ARR)?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JAKIE SĄ WSKAŹNIKI ADEKWATNE DLA WASZEGO BIZNESU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CZY ZDOBYLIŚCIE NAGRODY BRANŻOWE, UCZESTNICZYLIŚCIE W PROGRAMACH AKCELERACYJNYCH ETC.?</a:t>
            </a:r>
          </a:p>
        </p:txBody>
      </p:sp>
    </p:spTree>
    <p:extLst>
      <p:ext uri="{BB962C8B-B14F-4D97-AF65-F5344CB8AC3E}">
        <p14:creationId xmlns:p14="http://schemas.microsoft.com/office/powerpoint/2010/main" val="164313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0" name="Rechteck">
            <a:extLst>
              <a:ext uri="{FF2B5EF4-FFF2-40B4-BE49-F238E27FC236}">
                <a16:creationId xmlns:a16="http://schemas.microsoft.com/office/drawing/2014/main" id="{25A6748F-6737-0A47-AE3B-D570828BD7DF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2" name="Rechteck">
            <a:extLst>
              <a:ext uri="{FF2B5EF4-FFF2-40B4-BE49-F238E27FC236}">
                <a16:creationId xmlns:a16="http://schemas.microsoft.com/office/drawing/2014/main" id="{4099F1DE-B84C-D143-87F3-057E0AA028E1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E128380A-CA51-E04B-BD48-301F082B09EE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B6233FD7-CAF1-0149-BABE-845D931B13EE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5D8365AB-AF6B-C648-8E0E-7B9E59E62AFD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B4699E7B-5FB4-E846-AB33-AF046C79EE61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2F69094D-3D7F-974C-A7EC-5E6106EA6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20" name="Get a quick overview to our presentation in the next few minutes.">
            <a:extLst>
              <a:ext uri="{FF2B5EF4-FFF2-40B4-BE49-F238E27FC236}">
                <a16:creationId xmlns:a16="http://schemas.microsoft.com/office/drawing/2014/main" id="{F91377FE-0272-D04D-8998-88AB2850D2AA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Zespół</a:t>
            </a:r>
          </a:p>
        </p:txBody>
      </p:sp>
      <p:sp>
        <p:nvSpPr>
          <p:cNvPr id="21" name="Our Commitment">
            <a:extLst>
              <a:ext uri="{FF2B5EF4-FFF2-40B4-BE49-F238E27FC236}">
                <a16:creationId xmlns:a16="http://schemas.microsoft.com/office/drawing/2014/main" id="{BBE41FC0-89B5-F740-B21D-890BB5BCDB42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PRZEDSTAW SIEBIE I SWÓJ ZESPÓŁ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 ZACZĘŁA SIĘ WASZA WSPÓŁPRACA?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KIM SĄ KLUCZOWI PRACOWNICY?</a:t>
            </a:r>
          </a:p>
        </p:txBody>
      </p:sp>
    </p:spTree>
    <p:extLst>
      <p:ext uri="{BB962C8B-B14F-4D97-AF65-F5344CB8AC3E}">
        <p14:creationId xmlns:p14="http://schemas.microsoft.com/office/powerpoint/2010/main" val="68159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60" name="Rechteck">
            <a:extLst>
              <a:ext uri="{FF2B5EF4-FFF2-40B4-BE49-F238E27FC236}">
                <a16:creationId xmlns:a16="http://schemas.microsoft.com/office/drawing/2014/main" id="{3168E571-6ACF-254A-A6F4-F8790654946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1" name="Rechteck">
            <a:extLst>
              <a:ext uri="{FF2B5EF4-FFF2-40B4-BE49-F238E27FC236}">
                <a16:creationId xmlns:a16="http://schemas.microsoft.com/office/drawing/2014/main" id="{0E0E6546-770F-1D49-951C-CF190CF328B1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2" name="Rechteck">
            <a:extLst>
              <a:ext uri="{FF2B5EF4-FFF2-40B4-BE49-F238E27FC236}">
                <a16:creationId xmlns:a16="http://schemas.microsoft.com/office/drawing/2014/main" id="{124AE4F9-E8DF-BA4F-815F-40016CF39DDC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3" name="Rechteck">
            <a:extLst>
              <a:ext uri="{FF2B5EF4-FFF2-40B4-BE49-F238E27FC236}">
                <a16:creationId xmlns:a16="http://schemas.microsoft.com/office/drawing/2014/main" id="{4D64B27F-9D27-1242-8F70-9148AB68EEE0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4" name="Rechteck">
            <a:extLst>
              <a:ext uri="{FF2B5EF4-FFF2-40B4-BE49-F238E27FC236}">
                <a16:creationId xmlns:a16="http://schemas.microsoft.com/office/drawing/2014/main" id="{19832FAF-8C00-1442-A83E-65B3A265E6F7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5" name="Rechteck">
            <a:extLst>
              <a:ext uri="{FF2B5EF4-FFF2-40B4-BE49-F238E27FC236}">
                <a16:creationId xmlns:a16="http://schemas.microsoft.com/office/drawing/2014/main" id="{57A2847C-5932-3C40-9467-7FFFAD635900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66" name="Obraz 65">
            <a:extLst>
              <a:ext uri="{FF2B5EF4-FFF2-40B4-BE49-F238E27FC236}">
                <a16:creationId xmlns:a16="http://schemas.microsoft.com/office/drawing/2014/main" id="{FF9B5DDA-4FF4-B846-A52A-5375A37A4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C28A6072-1F19-774B-BD54-6B1D03498C8B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Dane finansowe, prognozy i zapotrzebowanie</a:t>
            </a:r>
          </a:p>
        </p:txBody>
      </p:sp>
      <p:sp>
        <p:nvSpPr>
          <p:cNvPr id="14" name="Our Commitment">
            <a:extLst>
              <a:ext uri="{FF2B5EF4-FFF2-40B4-BE49-F238E27FC236}">
                <a16:creationId xmlns:a16="http://schemas.microsoft.com/office/drawing/2014/main" id="{2B7476EF-025B-6744-834F-44FE42C4E968}"/>
              </a:ext>
            </a:extLst>
          </p:cNvPr>
          <p:cNvSpPr txBox="1"/>
          <p:nvPr/>
        </p:nvSpPr>
        <p:spPr>
          <a:xfrm>
            <a:off x="1261219" y="1174286"/>
            <a:ext cx="20665719" cy="8463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831850" lvl="0" indent="-685800">
              <a:lnSpc>
                <a:spcPct val="100000"/>
              </a:lnSpc>
              <a:buSzPts val="1300"/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JAKA JEST WASZA STRUKTURA KAPITAŁOWA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WIELKOŚĆ UDZIAŁÓW: ZAŁOŻYCIELI/ZARZĄDU; RESZTY ZESPOŁU; INWESTORÓW ZEWNĘTRZNYCH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CZY WDROŻYLIŚCIE AKCJONARIAT PRACOWNICZY (ESOP)? 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JAKIE SĄ WASZE POTRZEBY FINANSOWE?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JAKIE SĄ WASZE OPERACYJNE KAMIENIE MILOWE?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JAKI JEST WASZ WYCIĄG Z RACHUNKU ZYSKÓW I STRAT?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ILE GOTÓWKI WYDAJECIE MIESIĘCZNIE (BURN-RATE)?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ILE KAPITAŁU DOTYCHCZAS ZEBRALIŚCIE?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ILE PLANUJECIE POZYSKAĆ?</a:t>
            </a:r>
          </a:p>
        </p:txBody>
      </p:sp>
    </p:spTree>
    <p:extLst>
      <p:ext uri="{BB962C8B-B14F-4D97-AF65-F5344CB8AC3E}">
        <p14:creationId xmlns:p14="http://schemas.microsoft.com/office/powerpoint/2010/main" val="284672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 dirty="0"/>
          </a:p>
        </p:txBody>
      </p:sp>
      <p:pic>
        <p:nvPicPr>
          <p:cNvPr id="49" name="Obraz 48">
            <a:extLst>
              <a:ext uri="{FF2B5EF4-FFF2-40B4-BE49-F238E27FC236}">
                <a16:creationId xmlns:a16="http://schemas.microsoft.com/office/drawing/2014/main" id="{312E3695-3482-B747-ABA0-E2F7A8C03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sp>
        <p:nvSpPr>
          <p:cNvPr id="36" name="How we will succeed.">
            <a:extLst>
              <a:ext uri="{FF2B5EF4-FFF2-40B4-BE49-F238E27FC236}">
                <a16:creationId xmlns:a16="http://schemas.microsoft.com/office/drawing/2014/main" id="{6AA42C55-B7AC-A04B-BD68-07003E8F9CE5}"/>
              </a:ext>
            </a:extLst>
          </p:cNvPr>
          <p:cNvSpPr txBox="1"/>
          <p:nvPr/>
        </p:nvSpPr>
        <p:spPr>
          <a:xfrm>
            <a:off x="1261220" y="2056906"/>
            <a:ext cx="12623800" cy="6771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5000" spc="-50"/>
            </a:lvl1pPr>
          </a:lstStyle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MISJA/CEL FIRMY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PROBLEM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ROZWIĄZANIE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WARTOŚĆ DLA KONSUMENTA I PRZEWAGI KONKURENCYJNE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POTENCJAŁ RYNKOWY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KONKURENCJA I ALTERNATYWY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MODEL BIZNESOWY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TRAKCJA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ZESPÓŁ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DANE FINANSOWE, PROGNOZY I ZAPOTRZEBOWANIE</a:t>
            </a:r>
          </a:p>
        </p:txBody>
      </p:sp>
      <p:sp>
        <p:nvSpPr>
          <p:cNvPr id="15" name="How we will succeed.">
            <a:extLst>
              <a:ext uri="{FF2B5EF4-FFF2-40B4-BE49-F238E27FC236}">
                <a16:creationId xmlns:a16="http://schemas.microsoft.com/office/drawing/2014/main" id="{772E5B8C-AF0E-CA42-A111-310C25C6BE0B}"/>
              </a:ext>
            </a:extLst>
          </p:cNvPr>
          <p:cNvSpPr txBox="1"/>
          <p:nvPr/>
        </p:nvSpPr>
        <p:spPr>
          <a:xfrm>
            <a:off x="13885020" y="3811061"/>
            <a:ext cx="9438344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5000" spc="-50"/>
            </a:lvl1pPr>
          </a:lstStyle>
          <a:p>
            <a:r>
              <a:rPr lang="pl-PL" sz="4000" b="0" dirty="0">
                <a:solidFill>
                  <a:schemeClr val="tx1"/>
                </a:solidFill>
              </a:rPr>
              <a:t>Jest to wzór prezentacji zawierający najważniejsze kwestie dla funduszu Venture Capital, o które spytamy na pierwszym spotkaniu.</a:t>
            </a:r>
          </a:p>
          <a:p>
            <a:r>
              <a:rPr lang="pl-PL" sz="4000" b="0" dirty="0">
                <a:solidFill>
                  <a:schemeClr val="tx1"/>
                </a:solidFill>
              </a:rPr>
              <a:t>Potraktuj go jako inspirację do stworzenia swojego </a:t>
            </a:r>
            <a:r>
              <a:rPr lang="pl-PL" sz="4000" b="0" dirty="0" err="1">
                <a:solidFill>
                  <a:schemeClr val="tx1"/>
                </a:solidFill>
              </a:rPr>
              <a:t>pitch</a:t>
            </a:r>
            <a:r>
              <a:rPr lang="pl-PL" sz="4000" b="0" dirty="0">
                <a:solidFill>
                  <a:schemeClr val="tx1"/>
                </a:solidFill>
              </a:rPr>
              <a:t> decka, który w przejrzysty sposób przybliży nam Twój projekt.</a:t>
            </a:r>
          </a:p>
        </p:txBody>
      </p:sp>
      <p:sp>
        <p:nvSpPr>
          <p:cNvPr id="14" name="Get a quick overview to our presentation in the next few minutes.">
            <a:extLst>
              <a:ext uri="{FF2B5EF4-FFF2-40B4-BE49-F238E27FC236}">
                <a16:creationId xmlns:a16="http://schemas.microsoft.com/office/drawing/2014/main" id="{FF676AB2-402F-914A-A008-44268BF63472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Proponowana struktura prezentacji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0E50004B-F1D6-4F42-9C9A-A26964F77504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038A16A8-4908-524D-8827-928B1FA30D6C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9" name="Rechteck">
            <a:extLst>
              <a:ext uri="{FF2B5EF4-FFF2-40B4-BE49-F238E27FC236}">
                <a16:creationId xmlns:a16="http://schemas.microsoft.com/office/drawing/2014/main" id="{D80EFF0F-B5AA-3D41-BFF1-C9BCB679A289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0" name="Rechteck">
            <a:extLst>
              <a:ext uri="{FF2B5EF4-FFF2-40B4-BE49-F238E27FC236}">
                <a16:creationId xmlns:a16="http://schemas.microsoft.com/office/drawing/2014/main" id="{648C65F4-335E-E04B-9768-F60BC14D719A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1" name="Rechteck">
            <a:extLst>
              <a:ext uri="{FF2B5EF4-FFF2-40B4-BE49-F238E27FC236}">
                <a16:creationId xmlns:a16="http://schemas.microsoft.com/office/drawing/2014/main" id="{815FCB12-99C7-D44C-A7CA-86DA815C0FEE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2" name="Rechteck">
            <a:extLst>
              <a:ext uri="{FF2B5EF4-FFF2-40B4-BE49-F238E27FC236}">
                <a16:creationId xmlns:a16="http://schemas.microsoft.com/office/drawing/2014/main" id="{0EF45E03-B1C1-844F-8930-A17E8540DD67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08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Obraz 66">
            <a:extLst>
              <a:ext uri="{FF2B5EF4-FFF2-40B4-BE49-F238E27FC236}">
                <a16:creationId xmlns:a16="http://schemas.microsoft.com/office/drawing/2014/main" id="{5F7D35FB-591A-5A40-8930-F2956565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9" name="Get a quick overview to our presentation in the next few minutes.">
            <a:extLst>
              <a:ext uri="{FF2B5EF4-FFF2-40B4-BE49-F238E27FC236}">
                <a16:creationId xmlns:a16="http://schemas.microsoft.com/office/drawing/2014/main" id="{0DC13971-88BD-4477-97B4-5801EA91AF95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Cel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20" name="Our Commitment">
            <a:extLst>
              <a:ext uri="{FF2B5EF4-FFF2-40B4-BE49-F238E27FC236}">
                <a16:creationId xmlns:a16="http://schemas.microsoft.com/office/drawing/2014/main" id="{3AEA0ECD-45AA-4823-8424-CB0220ED46A0}"/>
              </a:ext>
            </a:extLst>
          </p:cNvPr>
          <p:cNvSpPr txBox="1"/>
          <p:nvPr/>
        </p:nvSpPr>
        <p:spPr>
          <a:xfrm>
            <a:off x="1261220" y="1174286"/>
            <a:ext cx="12529425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JAKI JEST CEL DZIAŁANIA WASZEJ FIRMY?</a:t>
            </a:r>
          </a:p>
        </p:txBody>
      </p:sp>
      <p:sp>
        <p:nvSpPr>
          <p:cNvPr id="11" name="Rechteck">
            <a:extLst>
              <a:ext uri="{FF2B5EF4-FFF2-40B4-BE49-F238E27FC236}">
                <a16:creationId xmlns:a16="http://schemas.microsoft.com/office/drawing/2014/main" id="{C3E0EEB2-4D3A-C142-8B48-08D72D8B116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2" name="Rechteck">
            <a:extLst>
              <a:ext uri="{FF2B5EF4-FFF2-40B4-BE49-F238E27FC236}">
                <a16:creationId xmlns:a16="http://schemas.microsoft.com/office/drawing/2014/main" id="{4CE80900-F2D3-DA4A-9C95-8076601D4880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E8436A63-619F-9D4F-9719-C1106F32FA1B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36A43DE9-6DBA-2342-9B23-9DD87998BAFB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463FA29D-BE2D-C947-90C4-DD026056EDA3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B6F73116-D44E-0C4A-BEE3-992451E0F003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79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Our Commitment"/>
          <p:cNvSpPr txBox="1"/>
          <p:nvPr/>
        </p:nvSpPr>
        <p:spPr>
          <a:xfrm>
            <a:off x="1261220" y="1174286"/>
            <a:ext cx="13406502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ZDEFINIUJ PROBLEM, KTÓRY ROZWIĄZUJECIE</a:t>
            </a:r>
          </a:p>
        </p:txBody>
      </p:sp>
      <p:sp>
        <p:nvSpPr>
          <p:cNvPr id="1909" name="Get a quick overview to our presentation in the next few minutes."/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Problem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1A8D24A1-AA92-3F48-8AE4-01946A2FF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pic>
        <p:nvPicPr>
          <p:cNvPr id="47" name="Obraz 46">
            <a:extLst>
              <a:ext uri="{FF2B5EF4-FFF2-40B4-BE49-F238E27FC236}">
                <a16:creationId xmlns:a16="http://schemas.microsoft.com/office/drawing/2014/main" id="{69BE3C04-A0C2-004F-80C4-023A53E19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Rechteck">
            <a:extLst>
              <a:ext uri="{FF2B5EF4-FFF2-40B4-BE49-F238E27FC236}">
                <a16:creationId xmlns:a16="http://schemas.microsoft.com/office/drawing/2014/main" id="{266E4CE0-FC19-3D49-97F4-0587338D0FE8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AB612256-5C82-0E48-9D6D-CC27E138A005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F43CF227-FF11-AE49-A57E-34EC9D2624C7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7EFF655F-93C9-0949-BD18-8B46F80E1050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78FD8C20-7B56-A04A-B274-14F9A300E3A9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3AC2BD0E-2F73-ED4D-A68A-6E2348F5CFA2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047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Our Commitment"/>
          <p:cNvSpPr txBox="1"/>
          <p:nvPr/>
        </p:nvSpPr>
        <p:spPr>
          <a:xfrm>
            <a:off x="1261219" y="1174286"/>
            <a:ext cx="20665719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PRZEDSTAWCIE ZWIĘŹLE ROZWIĄZANIE PROBLEMU (NA JEDNYM SLAJDZIE)</a:t>
            </a:r>
          </a:p>
        </p:txBody>
      </p:sp>
      <p:sp>
        <p:nvSpPr>
          <p:cNvPr id="1909" name="Get a quick overview to our presentation in the next few minutes."/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Rozwiązanie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1A8D24A1-AA92-3F48-8AE4-01946A2FF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pic>
        <p:nvPicPr>
          <p:cNvPr id="47" name="Obraz 46">
            <a:extLst>
              <a:ext uri="{FF2B5EF4-FFF2-40B4-BE49-F238E27FC236}">
                <a16:creationId xmlns:a16="http://schemas.microsoft.com/office/drawing/2014/main" id="{69BE3C04-A0C2-004F-80C4-023A53E19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Rechteck">
            <a:extLst>
              <a:ext uri="{FF2B5EF4-FFF2-40B4-BE49-F238E27FC236}">
                <a16:creationId xmlns:a16="http://schemas.microsoft.com/office/drawing/2014/main" id="{F8B60C79-B551-6941-87E1-015799AC3EAF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D2A9123D-AF58-4D48-9B60-4B5A1E00EB63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8EE823AC-C7BE-8048-A9DD-23A892DA4D27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6307B120-3D1E-B04E-B713-5CDB00FCF962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5348101D-9FC5-024D-8958-DC26C488F495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F8335D8B-C024-5941-8235-60758702B4CA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1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pPr/>
              <a:t>6</a:t>
            </a:fld>
            <a:endParaRPr/>
          </a:p>
        </p:txBody>
      </p:sp>
      <p:sp>
        <p:nvSpPr>
          <p:cNvPr id="31" name="Rechteck">
            <a:extLst>
              <a:ext uri="{FF2B5EF4-FFF2-40B4-BE49-F238E27FC236}">
                <a16:creationId xmlns:a16="http://schemas.microsoft.com/office/drawing/2014/main" id="{E43D83AB-AD33-6D45-A541-40BC6FA442FE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2" name="Rechteck">
            <a:extLst>
              <a:ext uri="{FF2B5EF4-FFF2-40B4-BE49-F238E27FC236}">
                <a16:creationId xmlns:a16="http://schemas.microsoft.com/office/drawing/2014/main" id="{14087CB1-2FF3-0E43-9DDF-0189D511721E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3" name="Rechteck">
            <a:extLst>
              <a:ext uri="{FF2B5EF4-FFF2-40B4-BE49-F238E27FC236}">
                <a16:creationId xmlns:a16="http://schemas.microsoft.com/office/drawing/2014/main" id="{AD551F35-2422-984F-9F53-A1E75433F884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4" name="Rechteck">
            <a:extLst>
              <a:ext uri="{FF2B5EF4-FFF2-40B4-BE49-F238E27FC236}">
                <a16:creationId xmlns:a16="http://schemas.microsoft.com/office/drawing/2014/main" id="{F08D1341-6370-2344-AF5E-CC88521E2454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5" name="Rechteck">
            <a:extLst>
              <a:ext uri="{FF2B5EF4-FFF2-40B4-BE49-F238E27FC236}">
                <a16:creationId xmlns:a16="http://schemas.microsoft.com/office/drawing/2014/main" id="{9406B180-227C-5341-8E3A-632980023968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6" name="Rechteck">
            <a:extLst>
              <a:ext uri="{FF2B5EF4-FFF2-40B4-BE49-F238E27FC236}">
                <a16:creationId xmlns:a16="http://schemas.microsoft.com/office/drawing/2014/main" id="{60DBA118-4F23-0549-ADFB-0414D61F881A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AFC81B8B-C704-9448-826C-9806888D2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Our Commitment">
            <a:extLst>
              <a:ext uri="{FF2B5EF4-FFF2-40B4-BE49-F238E27FC236}">
                <a16:creationId xmlns:a16="http://schemas.microsoft.com/office/drawing/2014/main" id="{B5251FD1-9FAD-794B-AE9E-BEC8910727D7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JAKA JEST WARTOŚĆ DODANA WASZEGO ROZWIĄZANIA?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CO WYRÓŻNIA WASZ PRODUKT?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JAKIE SĄ WASZE PRZEWAGI KONKURENCYJNE?</a:t>
            </a:r>
          </a:p>
        </p:txBody>
      </p:sp>
      <p:sp>
        <p:nvSpPr>
          <p:cNvPr id="14" name="Get a quick overview to our presentation in the next few minutes.">
            <a:extLst>
              <a:ext uri="{FF2B5EF4-FFF2-40B4-BE49-F238E27FC236}">
                <a16:creationId xmlns:a16="http://schemas.microsoft.com/office/drawing/2014/main" id="{D40FFA88-498C-9F43-AE85-5FE5124B6AEB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Wartość dla konsumenta i przewagi konkurencyjne</a:t>
            </a:r>
            <a:endParaRPr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 dirty="0"/>
          </a:p>
        </p:txBody>
      </p:sp>
      <p:pic>
        <p:nvPicPr>
          <p:cNvPr id="49" name="Obraz 48">
            <a:extLst>
              <a:ext uri="{FF2B5EF4-FFF2-40B4-BE49-F238E27FC236}">
                <a16:creationId xmlns:a16="http://schemas.microsoft.com/office/drawing/2014/main" id="{312E3695-3482-B747-ABA0-E2F7A8C03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sp>
        <p:nvSpPr>
          <p:cNvPr id="12" name="Rechteck">
            <a:extLst>
              <a:ext uri="{FF2B5EF4-FFF2-40B4-BE49-F238E27FC236}">
                <a16:creationId xmlns:a16="http://schemas.microsoft.com/office/drawing/2014/main" id="{CD7B8485-68D6-194E-83A6-F77E2B16C2E1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7249CA05-F66E-1B4F-AC1F-E71392E6BF18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0A525349-7A5C-774C-85D0-BE1FEB4EAF02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C3E9D8AB-CA14-BB40-9E75-1A501571979C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D3B774D6-598D-D849-A0F9-ECECFF4D8E08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E908FB76-3D00-8148-9249-433649EB7FF1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9" name="Get a quick overview to our presentation in the next few minutes.">
            <a:extLst>
              <a:ext uri="{FF2B5EF4-FFF2-40B4-BE49-F238E27FC236}">
                <a16:creationId xmlns:a16="http://schemas.microsoft.com/office/drawing/2014/main" id="{4374CD5E-D8F5-F147-9C6C-6D031D6003B3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Potencjał rynkowy</a:t>
            </a:r>
          </a:p>
        </p:txBody>
      </p:sp>
      <p:sp>
        <p:nvSpPr>
          <p:cNvPr id="20" name="Our Commitment">
            <a:extLst>
              <a:ext uri="{FF2B5EF4-FFF2-40B4-BE49-F238E27FC236}">
                <a16:creationId xmlns:a16="http://schemas.microsoft.com/office/drawing/2014/main" id="{5827D856-1799-E447-A28C-E21A5DC77B63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ZDEFINIUJ RYNEK I JEGO WIELKOŚĆ (TOTAL ADDRESSABLE MARKET)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ZDEFINJUJ KONSUMENTA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DLACZEGO TERAZ JEST DOBRY MOMENT NA WASZE ROZWIĄZANIE?</a:t>
            </a:r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id="{7D7D247A-9D7F-3D4C-B255-7668A3FEB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7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pic>
        <p:nvPicPr>
          <p:cNvPr id="38" name="Obraz 37">
            <a:extLst>
              <a:ext uri="{FF2B5EF4-FFF2-40B4-BE49-F238E27FC236}">
                <a16:creationId xmlns:a16="http://schemas.microsoft.com/office/drawing/2014/main" id="{DAD4CF4B-E6BC-EA4A-9349-11618C7A3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Rechteck">
            <a:extLst>
              <a:ext uri="{FF2B5EF4-FFF2-40B4-BE49-F238E27FC236}">
                <a16:creationId xmlns:a16="http://schemas.microsoft.com/office/drawing/2014/main" id="{E022A6C3-88E7-0D4B-9AB7-B0BC19F10BFE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025CBFC8-3D94-0846-A359-B6DA77AEB097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81081504-0023-5D4D-AB7C-F4354B1C48A4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DE82E991-9011-C840-BB54-E7C33AED4F9C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720AE30C-C9CE-1F43-B74D-D6EC0AF64D42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2F62375B-E607-FE45-AEB6-C5F2738E8859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Get a quick overview to our presentation in the next few minutes.">
            <a:extLst>
              <a:ext uri="{FF2B5EF4-FFF2-40B4-BE49-F238E27FC236}">
                <a16:creationId xmlns:a16="http://schemas.microsoft.com/office/drawing/2014/main" id="{F1D1E9F6-012F-3E4F-A0D0-0A240382251C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Konkurencja i alternatywy</a:t>
            </a:r>
          </a:p>
        </p:txBody>
      </p:sp>
      <p:sp>
        <p:nvSpPr>
          <p:cNvPr id="19" name="Our Commitment">
            <a:extLst>
              <a:ext uri="{FF2B5EF4-FFF2-40B4-BE49-F238E27FC236}">
                <a16:creationId xmlns:a16="http://schemas.microsoft.com/office/drawing/2014/main" id="{B0CCC99B-596F-7449-840D-33FD8C48B0B1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OPISZ POKRÓTCE NAJWAŻNIEJSZYCH KONKURENTÓW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JAKIE SĄ ALTERNATYWY DLA WASZEGO ROZWIĄZANIA?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JAK KONSUMENCI RADZĄ SOBIE Z PROBLEMEM W TYM MOMENCIE?</a:t>
            </a:r>
          </a:p>
        </p:txBody>
      </p:sp>
    </p:spTree>
    <p:extLst>
      <p:ext uri="{BB962C8B-B14F-4D97-AF65-F5344CB8AC3E}">
        <p14:creationId xmlns:p14="http://schemas.microsoft.com/office/powerpoint/2010/main" val="267257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4" name="Rechteck">
            <a:extLst>
              <a:ext uri="{FF2B5EF4-FFF2-40B4-BE49-F238E27FC236}">
                <a16:creationId xmlns:a16="http://schemas.microsoft.com/office/drawing/2014/main" id="{6BB55ECF-6BE9-3548-A0BF-960160F533F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5" name="Rechteck">
            <a:extLst>
              <a:ext uri="{FF2B5EF4-FFF2-40B4-BE49-F238E27FC236}">
                <a16:creationId xmlns:a16="http://schemas.microsoft.com/office/drawing/2014/main" id="{45C4E49D-9C72-4E45-9A15-8B525773CD24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6" name="Rechteck">
            <a:extLst>
              <a:ext uri="{FF2B5EF4-FFF2-40B4-BE49-F238E27FC236}">
                <a16:creationId xmlns:a16="http://schemas.microsoft.com/office/drawing/2014/main" id="{60563828-B27B-5241-94E0-5F387D136FE1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7" name="Rechteck">
            <a:extLst>
              <a:ext uri="{FF2B5EF4-FFF2-40B4-BE49-F238E27FC236}">
                <a16:creationId xmlns:a16="http://schemas.microsoft.com/office/drawing/2014/main" id="{640DFBCD-8AFD-7F42-BECD-678CEB12AB3B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8" name="Rechteck">
            <a:extLst>
              <a:ext uri="{FF2B5EF4-FFF2-40B4-BE49-F238E27FC236}">
                <a16:creationId xmlns:a16="http://schemas.microsoft.com/office/drawing/2014/main" id="{EC9EEB26-EF68-4149-B90E-03635F6BC7C2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9" name="Rechteck">
            <a:extLst>
              <a:ext uri="{FF2B5EF4-FFF2-40B4-BE49-F238E27FC236}">
                <a16:creationId xmlns:a16="http://schemas.microsoft.com/office/drawing/2014/main" id="{A5049138-9375-314E-AB53-05100A70078F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30" name="Obraz 29">
            <a:extLst>
              <a:ext uri="{FF2B5EF4-FFF2-40B4-BE49-F238E27FC236}">
                <a16:creationId xmlns:a16="http://schemas.microsoft.com/office/drawing/2014/main" id="{E3148794-CBF8-7F4F-91B6-DFF4D3BEC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B756592E-313D-BC41-A182-79FA0BF0E5FF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Model biznesowy</a:t>
            </a:r>
          </a:p>
        </p:txBody>
      </p:sp>
      <p:sp>
        <p:nvSpPr>
          <p:cNvPr id="13" name="Our Commitment">
            <a:extLst>
              <a:ext uri="{FF2B5EF4-FFF2-40B4-BE49-F238E27FC236}">
                <a16:creationId xmlns:a16="http://schemas.microsoft.com/office/drawing/2014/main" id="{A71C0BF3-442E-0C4F-9FA9-4AB8E34ED89E}"/>
              </a:ext>
            </a:extLst>
          </p:cNvPr>
          <p:cNvSpPr txBox="1"/>
          <p:nvPr/>
        </p:nvSpPr>
        <p:spPr>
          <a:xfrm>
            <a:off x="1261219" y="1174286"/>
            <a:ext cx="20665719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OPISZ JAK GENERUJESZ/ZAMIERZASZ GENEROWAĆ PRZYCHODY</a:t>
            </a:r>
          </a:p>
        </p:txBody>
      </p:sp>
    </p:spTree>
    <p:extLst>
      <p:ext uri="{BB962C8B-B14F-4D97-AF65-F5344CB8AC3E}">
        <p14:creationId xmlns:p14="http://schemas.microsoft.com/office/powerpoint/2010/main" val="414690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hite">
  <a:themeElements>
    <a:clrScheme name="Multicolor Egotype">
      <a:dk1>
        <a:srgbClr val="394256"/>
      </a:dk1>
      <a:lt1>
        <a:srgbClr val="38AD96"/>
      </a:lt1>
      <a:dk2>
        <a:srgbClr val="F2F2F2"/>
      </a:dk2>
      <a:lt2>
        <a:srgbClr val="FFFFFF"/>
      </a:lt2>
      <a:accent1>
        <a:srgbClr val="337780"/>
      </a:accent1>
      <a:accent2>
        <a:srgbClr val="379A86"/>
      </a:accent2>
      <a:accent3>
        <a:srgbClr val="3FB883"/>
      </a:accent3>
      <a:accent4>
        <a:srgbClr val="4CC777"/>
      </a:accent4>
      <a:accent5>
        <a:srgbClr val="4CC758"/>
      </a:accent5>
      <a:accent6>
        <a:srgbClr val="5AAF49"/>
      </a:accent6>
      <a:hlink>
        <a:srgbClr val="38AD96"/>
      </a:hlink>
      <a:folHlink>
        <a:srgbClr val="38AD96"/>
      </a:folHlink>
    </a:clrScheme>
    <a:fontScheme name="White">
      <a:majorFont>
        <a:latin typeface="Source Sans Pro"/>
        <a:ea typeface="Source Sans Pro"/>
        <a:cs typeface="Source Sans Pro"/>
      </a:majorFont>
      <a:minorFont>
        <a:latin typeface="Source Sans Pro"/>
        <a:ea typeface="Source Sans Pro"/>
        <a:cs typeface="Source Sans Pro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425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-21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77800" cap="flat">
          <a:solidFill>
            <a:srgbClr val="39425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ts val="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0" b="1" i="0" u="none" strike="noStrike" cap="none" spc="-110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Source Sans Pro"/>
        <a:ea typeface="Source Sans Pro"/>
        <a:cs typeface="Source Sans Pro"/>
      </a:majorFont>
      <a:minorFont>
        <a:latin typeface="Source Sans Pro"/>
        <a:ea typeface="Source Sans Pro"/>
        <a:cs typeface="Source Sans Pro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425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-21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77800" cap="flat">
          <a:solidFill>
            <a:srgbClr val="39425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ts val="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0" b="1" i="0" u="none" strike="noStrike" cap="none" spc="-110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333</Words>
  <Application>Microsoft Office PowerPoint</Application>
  <PresentationFormat>Niestandardowy</PresentationFormat>
  <Paragraphs>76</Paragraphs>
  <Slides>12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Neue</vt:lpstr>
      <vt:lpstr>Source Sans Pro</vt:lpstr>
      <vt:lpstr>Source Sans Pro ExtraLight</vt:lpstr>
      <vt:lpstr>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Arkadiusz Kowalik</cp:lastModifiedBy>
  <cp:revision>225</cp:revision>
  <dcterms:modified xsi:type="dcterms:W3CDTF">2020-06-22T09:29:00Z</dcterms:modified>
</cp:coreProperties>
</file>